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99" r:id="rId4"/>
    <p:sldId id="295" r:id="rId5"/>
    <p:sldId id="296" r:id="rId6"/>
    <p:sldId id="317" r:id="rId7"/>
    <p:sldId id="286" r:id="rId8"/>
    <p:sldId id="301" r:id="rId9"/>
    <p:sldId id="303" r:id="rId10"/>
    <p:sldId id="281" r:id="rId11"/>
    <p:sldId id="292" r:id="rId12"/>
    <p:sldId id="306" r:id="rId13"/>
    <p:sldId id="300" r:id="rId14"/>
    <p:sldId id="275" r:id="rId15"/>
    <p:sldId id="271" r:id="rId16"/>
    <p:sldId id="314" r:id="rId17"/>
    <p:sldId id="276" r:id="rId18"/>
    <p:sldId id="308" r:id="rId19"/>
    <p:sldId id="316" r:id="rId20"/>
    <p:sldId id="310" r:id="rId21"/>
  </p:sldIdLst>
  <p:sldSz cx="9144000" cy="6858000" type="screen4x3"/>
  <p:notesSz cx="6858000" cy="9144000"/>
  <p:custShowLst>
    <p:custShow name="Custom Show 1" id="0">
      <p:sldLst>
        <p:sld r:id="rId2"/>
        <p:sld r:id="rId8"/>
        <p:sld r:id="rId11"/>
        <p:sld r:id="rId12"/>
        <p:sld r:id="rId3"/>
        <p:sld r:id="rId16"/>
        <p:sld r:id="rId15"/>
        <p:sld r:id="rId1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8" autoAdjust="0"/>
    <p:restoredTop sz="94660"/>
  </p:normalViewPr>
  <p:slideViewPr>
    <p:cSldViewPr>
      <p:cViewPr varScale="1">
        <p:scale>
          <a:sx n="85" d="100"/>
          <a:sy n="85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4F4AA-4D64-4C3F-BBC3-41EE3AD6B08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6C41C-10A5-4387-AAA0-D00FA0F9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6C41C-10A5-4387-AAA0-D00FA0F9F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6C41C-10A5-4387-AAA0-D00FA0F9F6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6C41C-10A5-4387-AAA0-D00FA0F9F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C832-74AF-4D2C-897B-AD88B941429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074-72EC-41BC-B6B0-388DE385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C832-74AF-4D2C-897B-AD88B941429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074-72EC-41BC-B6B0-388DE385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C832-74AF-4D2C-897B-AD88B941429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074-72EC-41BC-B6B0-388DE385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C832-74AF-4D2C-897B-AD88B941429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074-72EC-41BC-B6B0-388DE385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C832-74AF-4D2C-897B-AD88B941429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074-72EC-41BC-B6B0-388DE385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C832-74AF-4D2C-897B-AD88B941429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074-72EC-41BC-B6B0-388DE385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9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C832-74AF-4D2C-897B-AD88B941429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074-72EC-41BC-B6B0-388DE385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C832-74AF-4D2C-897B-AD88B941429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074-72EC-41BC-B6B0-388DE385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C832-74AF-4D2C-897B-AD88B941429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074-72EC-41BC-B6B0-388DE385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C832-74AF-4D2C-897B-AD88B941429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074-72EC-41BC-B6B0-388DE385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C832-74AF-4D2C-897B-AD88B941429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074-72EC-41BC-B6B0-388DE385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0C832-74AF-4D2C-897B-AD88B941429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7074-72EC-41BC-B6B0-388DE385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Richard Meagher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Efficacy of a multisensory stimulus model in the treatment of pathological worry in children: Evaluation of a modified Acceptance Based Behavior Therapy (ABBT)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46514"/>
            <a:ext cx="5501071" cy="41148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" y="76200"/>
            <a:ext cx="3581400" cy="266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00499" y="1676400"/>
            <a:ext cx="1181101" cy="9035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38800" y="2579914"/>
            <a:ext cx="685800" cy="468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7571" y="428063"/>
            <a:ext cx="3276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I </a:t>
            </a:r>
            <a:r>
              <a:rPr lang="en-US" sz="3400" dirty="0"/>
              <a:t>can choose which thoughts to engage </a:t>
            </a:r>
            <a:r>
              <a:rPr lang="en-US" sz="3400" dirty="0" smtClean="0"/>
              <a:t>in?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799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learning experiences that are….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visual</a:t>
            </a:r>
          </a:p>
          <a:p>
            <a:pPr marL="0" indent="0">
              <a:buNone/>
            </a:pPr>
            <a:r>
              <a:rPr lang="en-US" sz="6600" dirty="0" smtClean="0"/>
              <a:t>concrete</a:t>
            </a:r>
          </a:p>
          <a:p>
            <a:pPr marL="0" indent="0">
              <a:buNone/>
            </a:pPr>
            <a:r>
              <a:rPr lang="en-US" sz="6600" dirty="0" smtClean="0"/>
              <a:t>interactive</a:t>
            </a:r>
          </a:p>
        </p:txBody>
      </p:sp>
    </p:spTree>
    <p:extLst>
      <p:ext uri="{BB962C8B-B14F-4D97-AF65-F5344CB8AC3E}">
        <p14:creationId xmlns:p14="http://schemas.microsoft.com/office/powerpoint/2010/main" val="9667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-152400"/>
            <a:ext cx="83058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3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43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12087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55171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391400" cy="5543550"/>
          </a:xfrm>
        </p:spPr>
      </p:pic>
    </p:spTree>
    <p:extLst>
      <p:ext uri="{BB962C8B-B14F-4D97-AF65-F5344CB8AC3E}">
        <p14:creationId xmlns:p14="http://schemas.microsoft.com/office/powerpoint/2010/main" val="18372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55171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391400" cy="5543550"/>
          </a:xfrm>
        </p:spPr>
      </p:pic>
    </p:spTree>
    <p:extLst>
      <p:ext uri="{BB962C8B-B14F-4D97-AF65-F5344CB8AC3E}">
        <p14:creationId xmlns:p14="http://schemas.microsoft.com/office/powerpoint/2010/main" val="25087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5668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9600" b="1" dirty="0" smtClean="0"/>
              <a:t>Evidence?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8007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b="1" dirty="0" smtClean="0"/>
              <a:t>Evidence?</a:t>
            </a:r>
            <a:endParaRPr lang="en-US" sz="5400" b="1" dirty="0"/>
          </a:p>
          <a:p>
            <a:pPr marL="0" indent="0">
              <a:buNone/>
            </a:pPr>
            <a:r>
              <a:rPr lang="en-US" sz="5400" dirty="0" smtClean="0"/>
              <a:t>Educational literature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b="1" dirty="0" smtClean="0"/>
              <a:t>Evidence?</a:t>
            </a:r>
            <a:endParaRPr lang="en-US" sz="5400" b="1" dirty="0"/>
          </a:p>
          <a:p>
            <a:pPr marL="0" indent="0">
              <a:buNone/>
            </a:pPr>
            <a:r>
              <a:rPr lang="en-US" sz="5400" dirty="0" smtClean="0"/>
              <a:t>Educational literature</a:t>
            </a:r>
          </a:p>
          <a:p>
            <a:pPr marL="0" indent="0">
              <a:buNone/>
            </a:pPr>
            <a:r>
              <a:rPr lang="en-US" sz="5400" dirty="0" smtClean="0"/>
              <a:t>Lab studies</a:t>
            </a:r>
            <a:endParaRPr lang="en-US" sz="5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038419" cy="5867400"/>
          </a:xfrm>
        </p:spPr>
      </p:pic>
    </p:spTree>
    <p:extLst>
      <p:ext uri="{BB962C8B-B14F-4D97-AF65-F5344CB8AC3E}">
        <p14:creationId xmlns:p14="http://schemas.microsoft.com/office/powerpoint/2010/main" val="6487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945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49" y="1192212"/>
            <a:ext cx="18555257" cy="80603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Richard\AppData\Local\Microsoft\Windows\Temporary Internet Files\Content.IE5\S9L3BWM9\MC90044190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59" y="1143000"/>
            <a:ext cx="3429000" cy="405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‘Too hard’ </a:t>
            </a:r>
            <a:r>
              <a:rPr lang="en-US" dirty="0" smtClean="0"/>
              <a:t>basket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186437" cy="5105400"/>
          </a:xfrm>
        </p:spPr>
      </p:pic>
    </p:spTree>
    <p:extLst>
      <p:ext uri="{BB962C8B-B14F-4D97-AF65-F5344CB8AC3E}">
        <p14:creationId xmlns:p14="http://schemas.microsoft.com/office/powerpoint/2010/main" val="18228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600" dirty="0" smtClean="0">
                <a:solidFill>
                  <a:srgbClr val="00B050"/>
                </a:solidFill>
              </a:rPr>
              <a:t>Observable avoidance </a:t>
            </a:r>
            <a:r>
              <a:rPr lang="en-US" sz="6600" dirty="0" err="1" smtClean="0">
                <a:solidFill>
                  <a:srgbClr val="00B050"/>
                </a:solidFill>
              </a:rPr>
              <a:t>behaviours</a:t>
            </a:r>
            <a:endParaRPr lang="en-US" sz="6600" strike="sngStrike" dirty="0" smtClean="0"/>
          </a:p>
          <a:p>
            <a:pPr marL="0" indent="0">
              <a:buNone/>
            </a:pP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2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Observable </a:t>
            </a:r>
            <a:r>
              <a:rPr lang="en-US" dirty="0">
                <a:solidFill>
                  <a:srgbClr val="00B050"/>
                </a:solidFill>
              </a:rPr>
              <a:t>avoidance </a:t>
            </a:r>
            <a:r>
              <a:rPr lang="en-US" dirty="0" err="1">
                <a:solidFill>
                  <a:srgbClr val="00B050"/>
                </a:solidFill>
              </a:rPr>
              <a:t>behaviours</a:t>
            </a:r>
            <a:r>
              <a:rPr lang="en-US" strike="sngStrike" dirty="0"/>
              <a:t/>
            </a:r>
            <a:br>
              <a:rPr lang="en-US" strike="sngStrike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Relaxation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Graduated exposure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Mindfulness/acceptance exercises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79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11215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Language-based processing </a:t>
            </a:r>
            <a:r>
              <a:rPr lang="en-US" sz="6600" dirty="0" err="1" smtClean="0">
                <a:solidFill>
                  <a:srgbClr val="FF0000"/>
                </a:solidFill>
              </a:rPr>
              <a:t>behaviour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eg</a:t>
            </a:r>
            <a:r>
              <a:rPr lang="en-US" sz="6600" dirty="0">
                <a:solidFill>
                  <a:srgbClr val="FF0000"/>
                </a:solidFill>
              </a:rPr>
              <a:t>. </a:t>
            </a:r>
            <a:r>
              <a:rPr lang="en-US" sz="6600" dirty="0" smtClean="0">
                <a:solidFill>
                  <a:srgbClr val="FF0000"/>
                </a:solidFill>
              </a:rPr>
              <a:t>Worry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Language-based </a:t>
            </a:r>
            <a:r>
              <a:rPr lang="en-US" sz="6600" dirty="0">
                <a:solidFill>
                  <a:srgbClr val="FF0000"/>
                </a:solidFill>
              </a:rPr>
              <a:t>processing </a:t>
            </a:r>
            <a:r>
              <a:rPr lang="en-US" sz="6600" dirty="0" err="1" smtClean="0">
                <a:solidFill>
                  <a:srgbClr val="FF0000"/>
                </a:solidFill>
              </a:rPr>
              <a:t>behaviour</a:t>
            </a:r>
            <a:endParaRPr lang="en-US" sz="6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600" dirty="0" err="1" smtClean="0">
                <a:solidFill>
                  <a:srgbClr val="FF0000"/>
                </a:solidFill>
              </a:rPr>
              <a:t>eg</a:t>
            </a:r>
            <a:r>
              <a:rPr lang="en-US" sz="6600" dirty="0">
                <a:solidFill>
                  <a:srgbClr val="FF0000"/>
                </a:solidFill>
              </a:rPr>
              <a:t>. </a:t>
            </a:r>
            <a:r>
              <a:rPr lang="en-US" sz="6600" dirty="0" smtClean="0">
                <a:solidFill>
                  <a:srgbClr val="FF0000"/>
                </a:solidFill>
              </a:rPr>
              <a:t>Worry</a:t>
            </a:r>
          </a:p>
          <a:p>
            <a:pPr marL="0" indent="0">
              <a:buNone/>
            </a:pPr>
            <a:r>
              <a:rPr lang="en-US" sz="6600" b="1" dirty="0" smtClean="0"/>
              <a:t>Requires metacognition</a:t>
            </a:r>
            <a:endParaRPr lang="en-US" sz="6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90</Words>
  <Application>Microsoft Office PowerPoint</Application>
  <PresentationFormat>On-screen Show (4:3)</PresentationFormat>
  <Paragraphs>28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Office Theme</vt:lpstr>
      <vt:lpstr>Richard Meagher</vt:lpstr>
      <vt:lpstr>PowerPoint Presentation</vt:lpstr>
      <vt:lpstr>PowerPoint Presentation</vt:lpstr>
      <vt:lpstr>‘Too hard’ basket</vt:lpstr>
      <vt:lpstr>PowerPoint Presentation</vt:lpstr>
      <vt:lpstr>  Observable avoidance behaviours  </vt:lpstr>
      <vt:lpstr>PowerPoint Presentation</vt:lpstr>
      <vt:lpstr>PowerPoint Presentation</vt:lpstr>
      <vt:lpstr>PowerPoint Presentation</vt:lpstr>
      <vt:lpstr>PowerPoint Presentation</vt:lpstr>
      <vt:lpstr>Create learning experiences that are….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Meagher</dc:title>
  <dc:creator>Richard</dc:creator>
  <cp:lastModifiedBy>Richard</cp:lastModifiedBy>
  <cp:revision>48</cp:revision>
  <dcterms:created xsi:type="dcterms:W3CDTF">2013-07-05T07:16:25Z</dcterms:created>
  <dcterms:modified xsi:type="dcterms:W3CDTF">2013-07-09T13:28:31Z</dcterms:modified>
</cp:coreProperties>
</file>